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20" r:id="rId2"/>
    <p:sldMasterId id="2147483832" r:id="rId3"/>
    <p:sldMasterId id="2147483856" r:id="rId4"/>
  </p:sldMasterIdLst>
  <p:notesMasterIdLst>
    <p:notesMasterId r:id="rId54"/>
  </p:notesMasterIdLst>
  <p:sldIdLst>
    <p:sldId id="256" r:id="rId5"/>
    <p:sldId id="366" r:id="rId6"/>
    <p:sldId id="375" r:id="rId7"/>
    <p:sldId id="364" r:id="rId8"/>
    <p:sldId id="260" r:id="rId9"/>
    <p:sldId id="261" r:id="rId10"/>
    <p:sldId id="263" r:id="rId11"/>
    <p:sldId id="264" r:id="rId12"/>
    <p:sldId id="268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80" r:id="rId25"/>
    <p:sldId id="281" r:id="rId26"/>
    <p:sldId id="282" r:id="rId27"/>
    <p:sldId id="283" r:id="rId28"/>
    <p:sldId id="285" r:id="rId29"/>
    <p:sldId id="286" r:id="rId30"/>
    <p:sldId id="299" r:id="rId31"/>
    <p:sldId id="302" r:id="rId32"/>
    <p:sldId id="373" r:id="rId33"/>
    <p:sldId id="363" r:id="rId34"/>
    <p:sldId id="258" r:id="rId35"/>
    <p:sldId id="310" r:id="rId36"/>
    <p:sldId id="305" r:id="rId37"/>
    <p:sldId id="306" r:id="rId38"/>
    <p:sldId id="304" r:id="rId39"/>
    <p:sldId id="307" r:id="rId40"/>
    <p:sldId id="377" r:id="rId41"/>
    <p:sldId id="362" r:id="rId42"/>
    <p:sldId id="309" r:id="rId43"/>
    <p:sldId id="303" r:id="rId44"/>
    <p:sldId id="311" r:id="rId45"/>
    <p:sldId id="312" r:id="rId46"/>
    <p:sldId id="313" r:id="rId47"/>
    <p:sldId id="314" r:id="rId48"/>
    <p:sldId id="374" r:id="rId49"/>
    <p:sldId id="259" r:id="rId50"/>
    <p:sldId id="308" r:id="rId51"/>
    <p:sldId id="376" r:id="rId52"/>
    <p:sldId id="358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CCA98"/>
    <a:srgbClr val="D6C2AE"/>
    <a:srgbClr val="C4E59F"/>
    <a:srgbClr val="FFF8CD"/>
    <a:srgbClr val="CDD2FF"/>
    <a:srgbClr val="FFE181"/>
    <a:srgbClr val="E7D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8098" autoAdjust="0"/>
  </p:normalViewPr>
  <p:slideViewPr>
    <p:cSldViewPr>
      <p:cViewPr varScale="1">
        <p:scale>
          <a:sx n="68" d="100"/>
          <a:sy n="68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F82D42F-0F50-49F2-A4E4-1A1C9E9D1A06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4609370-0F20-49A5-8CCA-A814F4170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25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09370-0F20-49A5-8CCA-A814F417059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150E-3C9F-43B2-936D-AD867815ABDA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86B27-9E02-41E7-8431-299A00777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9481-E4A6-4C30-9671-964B48FFECE2}" type="datetimeFigureOut">
              <a:rPr lang="en-US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A6FA-7EEF-4E88-8A8E-2845908D9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3CF2-17BA-449E-AC50-BE3816AC62B6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A29D-9C1A-40CB-B796-41F2DEE41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EDE8150E-3C9F-43B2-936D-AD867815ABDA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E86B27-9E02-41E7-8431-299A007772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9824AF-D9A9-4BC3-A1E2-30BC8507361C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7DD4A-1CBC-4826-8507-F3E5CCEF3E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2861E1-414A-45D7-92AD-C9193999C885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CC8DA-D023-4920-8272-A51ED3911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EF11AC-C543-4C58-80FE-B98DB293A850}" type="datetimeFigureOut">
              <a:rPr lang="en-US" smtClean="0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ED824-F153-4BEF-A12B-CDF6185974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06AC427-BDF4-489C-9DC1-407E01EB15DF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42DA8EE-1815-49A5-AB95-FE2A448DD4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781A8159-0FF2-49DB-B00C-688F51357E90}" type="datetimeFigureOut">
              <a:rPr lang="en-US" smtClean="0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6A129522-5C88-47A8-BE93-9210AE2C1C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502AD-72FA-4BE4-97F9-86A3B8A1AE93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6E78-C9A2-45AD-B2A9-003295B501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289C5-2E1E-4408-94D3-C49AA39894BB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D7338-DD4E-4E65-B94A-D4196CAE77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24AF-D9A9-4BC3-A1E2-30BC8507361C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DD4A-1CBC-4826-8507-F3E5CCEF3E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3D599-2047-4C25-8221-299D5578DD93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C490-C9C2-4242-8898-2704F86FED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029481-E4A6-4C30-9671-964B48FFECE2}" type="datetimeFigureOut">
              <a:rPr lang="en-US" smtClean="0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CA6FA-7EEF-4E88-8A8E-2845908D9B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13CF2-17BA-449E-AC50-BE3816AC62B6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7A29D-9C1A-40CB-B796-41F2DEE41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DE8150E-3C9F-43B2-936D-AD867815ABDA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BE86B27-9E02-41E7-8431-299A007772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9824AF-D9A9-4BC3-A1E2-30BC8507361C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27DD4A-1CBC-4826-8507-F3E5CCEF3E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2861E1-414A-45D7-92AD-C9193999C885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8CC8DA-D023-4920-8272-A51ED3911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EF11AC-C543-4C58-80FE-B98DB293A850}" type="datetimeFigureOut">
              <a:rPr lang="en-US" smtClean="0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CED824-F153-4BEF-A12B-CDF6185974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6AC427-BDF4-489C-9DC1-407E01EB15DF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2DA8EE-1815-49A5-AB95-FE2A448DD4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1A8159-0FF2-49DB-B00C-688F51357E90}" type="datetimeFigureOut">
              <a:rPr lang="en-US" smtClean="0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129522-5C88-47A8-BE93-9210AE2C1C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1502AD-72FA-4BE4-97F9-86A3B8A1AE93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776E78-C9A2-45AD-B2A9-003295B501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61E1-414A-45D7-92AD-C9193999C885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C8DA-D023-4920-8272-A51ED3911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3A3289C5-2E1E-4408-94D3-C49AA39894BB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1D7338-DD4E-4E65-B94A-D4196CAE77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AE3D599-2047-4C25-8221-299D5578DD93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C9C490-C9C2-4242-8898-2704F86FED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029481-E4A6-4C30-9671-964B48FFECE2}" type="datetimeFigureOut">
              <a:rPr lang="en-US" smtClean="0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FCA6FA-7EEF-4E88-8A8E-2845908D9B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113CF2-17BA-449E-AC50-BE3816AC62B6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B7A29D-9C1A-40CB-B796-41F2DEE41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E8150E-3C9F-43B2-936D-AD867815ABDA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86B27-9E02-41E7-8431-299A007772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9824AF-D9A9-4BC3-A1E2-30BC8507361C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7DD4A-1CBC-4826-8507-F3E5CCEF3E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2861E1-414A-45D7-92AD-C9193999C885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CC8DA-D023-4920-8272-A51ED3911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EF11AC-C543-4C58-80FE-B98DB293A850}" type="datetimeFigureOut">
              <a:rPr lang="en-US" smtClean="0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ED824-F153-4BEF-A12B-CDF6185974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AC427-BDF4-489C-9DC1-407E01EB15DF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DA8EE-1815-49A5-AB95-FE2A448DD4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A8159-0FF2-49DB-B00C-688F51357E90}" type="datetimeFigureOut">
              <a:rPr lang="en-US" smtClean="0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29522-5C88-47A8-BE93-9210AE2C1C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11AC-C543-4C58-80FE-B98DB293A850}" type="datetimeFigureOut">
              <a:rPr lang="en-US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D824-F153-4BEF-A12B-CDF618597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1502AD-72FA-4BE4-97F9-86A3B8A1AE93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6E78-C9A2-45AD-B2A9-003295B501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289C5-2E1E-4408-94D3-C49AA39894BB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D7338-DD4E-4E65-B94A-D4196CAE77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3D599-2047-4C25-8221-299D5578DD93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C490-C9C2-4242-8898-2704F86FED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029481-E4A6-4C30-9671-964B48FFECE2}" type="datetimeFigureOut">
              <a:rPr lang="en-US" smtClean="0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CA6FA-7EEF-4E88-8A8E-2845908D9B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13CF2-17BA-449E-AC50-BE3816AC62B6}" type="datetimeFigureOut">
              <a:rPr lang="en-US" smtClean="0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7A29D-9C1A-40CB-B796-41F2DEE41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C427-BDF4-489C-9DC1-407E01EB15DF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DA8EE-1815-49A5-AB95-FE2A448DD4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A8159-0FF2-49DB-B00C-688F51357E90}" type="datetimeFigureOut">
              <a:rPr lang="en-US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9522-5C88-47A8-BE93-9210AE2C1C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02AD-72FA-4BE4-97F9-86A3B8A1AE93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76E78-C9A2-45AD-B2A9-003295B50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89C5-2E1E-4408-94D3-C49AA39894BB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7338-DD4E-4E65-B94A-D4196CAE7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D599-2047-4C25-8221-299D5578DD93}" type="datetimeFigureOut">
              <a:rPr lang="en-US"/>
              <a:pPr>
                <a:defRPr/>
              </a:pPr>
              <a:t>4/22/2018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9C490-C9C2-4242-8898-2704F86FE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DE26D2-AF9D-4387-89D0-1EAEDF8CB8CA}" type="datetimeFigureOut">
              <a:rPr lang="en-US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A269B5-5DA0-4F82-A2C1-A6CCD74BA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39" r:id="rId4"/>
    <p:sldLayoutId id="2147483743" r:id="rId5"/>
    <p:sldLayoutId id="2147483738" r:id="rId6"/>
    <p:sldLayoutId id="2147483744" r:id="rId7"/>
    <p:sldLayoutId id="2147483745" r:id="rId8"/>
    <p:sldLayoutId id="2147483746" r:id="rId9"/>
    <p:sldLayoutId id="2147483737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9DE26D2-AF9D-4387-89D0-1EAEDF8CB8CA}" type="datetimeFigureOut">
              <a:rPr lang="en-US" smtClean="0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A269B5-5DA0-4F82-A2C1-A6CCD74BA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DE26D2-AF9D-4387-89D0-1EAEDF8CB8CA}" type="datetimeFigureOut">
              <a:rPr lang="en-US" smtClean="0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A269B5-5DA0-4F82-A2C1-A6CCD74BA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DE26D2-AF9D-4387-89D0-1EAEDF8CB8CA}" type="datetimeFigureOut">
              <a:rPr lang="en-US" smtClean="0"/>
              <a:pPr>
                <a:defRPr/>
              </a:pPr>
              <a:t>4/22/2018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A269B5-5DA0-4F82-A2C1-A6CCD74BA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44%20Sport\C44-29.ex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5%20Befordring%20(bus,%20fly,%20tog)\C05-22.ex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&#1088;&#1080;&#1089;&#1091;&#1085;&#1082;&#1080;/ColorVector/C-06%20Biler,%20reparation/C06-22.ex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30%20Karneval,%20fastelavn\C30-08.ex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27%20Huse,%20bygninger\C27-24.ex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30%20Karneval,%20fastelavn\C30-27.ex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30%20Karneval,%20fastelavn\C30-31.ex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23%20Faenomener,%20begreber\C23-27.ex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../&#1088;&#1080;&#1089;&#1091;&#1085;&#1082;&#1080;/ColorVector/C-23%20Faenomener,%20begreber/C23-18.ex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41%20Skole,%20undervisning\C41-21.ex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6.xml"/><Relationship Id="rId18" Type="http://schemas.openxmlformats.org/officeDocument/2006/relationships/slide" Target="slide7.xml"/><Relationship Id="rId26" Type="http://schemas.openxmlformats.org/officeDocument/2006/relationships/slide" Target="slide23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24.xml"/><Relationship Id="rId12" Type="http://schemas.openxmlformats.org/officeDocument/2006/relationships/slide" Target="slide25.xml"/><Relationship Id="rId17" Type="http://schemas.openxmlformats.org/officeDocument/2006/relationships/slide" Target="slide26.xml"/><Relationship Id="rId25" Type="http://schemas.openxmlformats.org/officeDocument/2006/relationships/slide" Target="slide18.xml"/><Relationship Id="rId2" Type="http://schemas.openxmlformats.org/officeDocument/2006/relationships/notesSlide" Target="../notesSlides/notesSlide3.xml"/><Relationship Id="rId16" Type="http://schemas.openxmlformats.org/officeDocument/2006/relationships/slide" Target="slide21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11" Type="http://schemas.openxmlformats.org/officeDocument/2006/relationships/slide" Target="slide20.xml"/><Relationship Id="rId24" Type="http://schemas.openxmlformats.org/officeDocument/2006/relationships/slide" Target="slide13.xml"/><Relationship Id="rId5" Type="http://schemas.openxmlformats.org/officeDocument/2006/relationships/slide" Target="slide14.xml"/><Relationship Id="rId15" Type="http://schemas.openxmlformats.org/officeDocument/2006/relationships/slide" Target="slide16.xml"/><Relationship Id="rId23" Type="http://schemas.openxmlformats.org/officeDocument/2006/relationships/slide" Target="slide8.xml"/><Relationship Id="rId28" Type="http://schemas.openxmlformats.org/officeDocument/2006/relationships/slide" Target="slide29.xml"/><Relationship Id="rId10" Type="http://schemas.openxmlformats.org/officeDocument/2006/relationships/slide" Target="slide15.xml"/><Relationship Id="rId19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10.xml"/><Relationship Id="rId14" Type="http://schemas.openxmlformats.org/officeDocument/2006/relationships/slide" Target="slide11.xml"/><Relationship Id="rId22" Type="http://schemas.openxmlformats.org/officeDocument/2006/relationships/slide" Target="slide27.xml"/><Relationship Id="rId27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7%20Biograf,%20film\C07-15.ex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7%20Biograf,%20film\C07-04.ex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8;&#1080;&#1089;&#1091;&#1085;&#1082;&#1080;\ColorVector\C-04%20Banker,%20penge\C04-17.ex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 bwMode="auto">
          <a:xfrm>
            <a:off x="0" y="169863"/>
            <a:ext cx="9144000" cy="2187567"/>
          </a:xfr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Мультимедийная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 игра</a:t>
            </a:r>
            <a:r>
              <a:rPr lang="ru-RU" sz="2800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«</a:t>
            </a:r>
            <a:r>
              <a:rPr lang="ru-RU" sz="44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БЕЗОПАСНОЕ  ПОВЕДЕНИЕ</a:t>
            </a:r>
            <a:r>
              <a:rPr lang="ru-RU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»</a:t>
            </a:r>
            <a:br>
              <a:rPr lang="ru-RU" sz="48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endParaRPr lang="ru-RU" sz="1400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50" name="Picture 2" descr="D:\рисунки\ColorVector\img\C41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000372"/>
            <a:ext cx="3200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28596" y="285728"/>
            <a:ext cx="8501122" cy="6286506"/>
          </a:xfrm>
        </p:spPr>
        <p:txBody>
          <a:bodyPr lIns="109728" tIns="0"/>
          <a:lstStyle/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 ОКАЗАЛИСЬ  В  ТОЛПЕ . 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ВАШИ  ДЕЙСТВИЯ :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ctr" eaLnBrk="1" hangingPunct="1">
              <a:spcBef>
                <a:spcPts val="0"/>
              </a:spcBef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как можно громче кричать;</a:t>
            </a:r>
          </a:p>
          <a:p>
            <a:pPr marL="533400" indent="-533400" algn="ctr" eaLnBrk="1" hangingPunct="1">
              <a:spcBef>
                <a:spcPts val="0"/>
              </a:spcBef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ctr" eaLnBrk="1" hangingPunct="1">
              <a:spcBef>
                <a:spcPts val="0"/>
              </a:spcBef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двигаться вместе с толпой, </a:t>
            </a:r>
          </a:p>
          <a:p>
            <a:pPr marL="533400" indent="-533400" algn="ctr" eaLnBrk="1" hangingPunct="1">
              <a:spcBef>
                <a:spcPts val="0"/>
              </a:spcBef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пытаясь выбраться из неё;</a:t>
            </a:r>
          </a:p>
          <a:p>
            <a:pPr marL="533400" indent="-533400" algn="ct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ct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        	3) лечь на асфальт и 				закрыть голову руками.</a:t>
            </a:r>
          </a:p>
        </p:txBody>
      </p:sp>
      <p:pic>
        <p:nvPicPr>
          <p:cNvPr id="26628" name="Picture 5" descr="D:\УЧЕБНО-ВОСПИТАТЕЛЬНАЯ ПРАКТИКА\ДОКУМЕНТЫ ПО УВП\Игра\пикчи\C25-28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3571900" cy="292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642910" y="6072206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61979 -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28625" y="285728"/>
            <a:ext cx="8334375" cy="6286544"/>
          </a:xfrm>
        </p:spPr>
        <p:txBody>
          <a:bodyPr lIns="109728" tIns="0"/>
          <a:lstStyle/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 МОЖНО  ДЕЛАТЬ  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ОБЩЕСТВЕННЫХ  МЕСТАХ ?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ct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ругаться на прохожих;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гулять, общаться 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друзьями;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грызть семечки.</a:t>
            </a:r>
          </a:p>
        </p:txBody>
      </p:sp>
      <p:pic>
        <p:nvPicPr>
          <p:cNvPr id="28676" name="Picture 5" descr="D:\УЧЕБНО-ВОСПИТАТЕЛЬНАЯ ПРАКТИКА\ДОКУМЕНТЫ ПО УВП\Игра\пикчи\C41-04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0260" y="2708920"/>
            <a:ext cx="2107044" cy="397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81000" y="357166"/>
            <a:ext cx="8334375" cy="5943623"/>
          </a:xfrm>
        </p:spPr>
        <p:txBody>
          <a:bodyPr lIns="109728" tIns="0"/>
          <a:lstStyle/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НАЗОВИТЕ  ЕДИНЫЙ  ТЕЛЕФОН 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СЛУЖБЫ  СПАСЕНИЯ 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РОССИЙСКОЙ  ФЕДЕРАЦИИ: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02;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911;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112.</a:t>
            </a:r>
          </a:p>
        </p:txBody>
      </p:sp>
      <p:pic>
        <p:nvPicPr>
          <p:cNvPr id="30724" name="Picture 5" descr="D:\УЧЕБНО-ВОСПИТАТЕЛЬНАЯ ПРАКТИКА\ДОКУМЕНТЫ ПО УВП\Игра\пикчи\C03-41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14554"/>
            <a:ext cx="29432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 idx="4294967295"/>
          </p:nvPr>
        </p:nvSpPr>
        <p:spPr bwMode="auto">
          <a:xfrm>
            <a:off x="357188" y="214313"/>
            <a:ext cx="8334375" cy="5222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2400" b="1" cap="none" dirty="0" smtClean="0">
                <a:solidFill>
                  <a:srgbClr val="006600"/>
                </a:solidFill>
                <a:effectLst/>
              </a:rPr>
              <a:t> </a:t>
            </a:r>
          </a:p>
        </p:txBody>
      </p:sp>
      <p:sp>
        <p:nvSpPr>
          <p:cNvPr id="32771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42844" y="357166"/>
            <a:ext cx="9001156" cy="5786459"/>
          </a:xfrm>
        </p:spPr>
        <p:txBody>
          <a:bodyPr lIns="109728" tIns="0"/>
          <a:lstStyle/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КАКОМ МЕСТЕ  ОБЩЕСТВЕННОГО ТРАНСПОРТА  ВЕРОЯТНОСТЬ  КРАЖИ БОЛЬШЕ,  ЧЕМ В ДРУГИХ  ?</a:t>
            </a:r>
          </a:p>
          <a:p>
            <a:pPr marL="504000" indent="-53340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040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на задней площадке </a:t>
            </a:r>
          </a:p>
          <a:p>
            <a:pPr marL="5040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у дверей;</a:t>
            </a:r>
          </a:p>
          <a:p>
            <a:pPr marL="504000" indent="-53340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040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на сидячем месте;</a:t>
            </a:r>
          </a:p>
          <a:p>
            <a:pPr marL="504000" indent="-53340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040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около кабины водителя.</a:t>
            </a:r>
          </a:p>
        </p:txBody>
      </p:sp>
      <p:pic>
        <p:nvPicPr>
          <p:cNvPr id="32772" name="Picture 4" descr="C05-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2276872"/>
            <a:ext cx="211693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>
            <a:hlinkClick r:id="rId4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428604"/>
            <a:ext cx="9144000" cy="6143646"/>
          </a:xfrm>
        </p:spPr>
        <p:txBody>
          <a:bodyPr lIns="109728" tIns="0"/>
          <a:lstStyle/>
          <a:p>
            <a:pPr marL="533400" indent="-53340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НАЗОВИТЕ  ПРАВИЛЬНЫЕ ДЕЙСТВИЯ,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 ВЫ  ЗАМЕТИЛИ, ЧТО  ВАС ОБОКРАЛИ :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сообщить кондуктору о краже 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и вызвать милицию;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3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вызвать милицию 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и проследить за грабителем;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накинуться на грабителя 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постараться удержать его. </a:t>
            </a:r>
          </a:p>
        </p:txBody>
      </p:sp>
      <p:pic>
        <p:nvPicPr>
          <p:cNvPr id="73730" name="Picture 2" descr="D:\рисунки\ColorVector\img\C44-29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224" y="3861048"/>
            <a:ext cx="2114777" cy="2568348"/>
          </a:xfrm>
          <a:prstGeom prst="rect">
            <a:avLst/>
          </a:prstGeom>
          <a:noFill/>
        </p:spPr>
      </p:pic>
      <p:sp>
        <p:nvSpPr>
          <p:cNvPr id="5" name="5-конечная звезда 4">
            <a:hlinkClick r:id="rId5" action="ppaction://hlinksldjump"/>
          </p:cNvPr>
          <p:cNvSpPr/>
          <p:nvPr/>
        </p:nvSpPr>
        <p:spPr>
          <a:xfrm>
            <a:off x="7786710" y="6000768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17-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786190"/>
            <a:ext cx="2614036" cy="2872567"/>
          </a:xfrm>
          <a:prstGeom prst="rect">
            <a:avLst/>
          </a:prstGeom>
        </p:spPr>
      </p:pic>
      <p:sp>
        <p:nvSpPr>
          <p:cNvPr id="3686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285728"/>
            <a:ext cx="9144000" cy="5929354"/>
          </a:xfrm>
        </p:spPr>
        <p:txBody>
          <a:bodyPr lIns="109728" tIns="0"/>
          <a:lstStyle/>
          <a:p>
            <a:pPr marL="533400" indent="-533400" algn="ctr" eaLnBrk="1" hangingPunct="1"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ТРАНСПОРТЕ  ВЫ  ОБНАРУЖИЛИ  ОСТАВЛЕННУЮ  СУМКУ,  </a:t>
            </a:r>
          </a:p>
          <a:p>
            <a:pPr marL="533400" indent="-533400" algn="ctr" eaLnBrk="1" hangingPunct="1"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ВАШИ ДЕЙСТВИЯ:</a:t>
            </a:r>
          </a:p>
          <a:p>
            <a:pPr marL="533400" indent="-533400" algn="ct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посмотрите, что там лежит;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2) сообщите об обнаруженном предмете 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кондуктору или  водителю, выйдете из транспорта;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1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    3) выйдете из транспорта.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</a:t>
            </a:r>
          </a:p>
        </p:txBody>
      </p:sp>
      <p:sp>
        <p:nvSpPr>
          <p:cNvPr id="5" name="5-конечная звезда 4">
            <a:hlinkClick r:id="rId4" action="ppaction://hlinksldjump"/>
          </p:cNvPr>
          <p:cNvSpPr/>
          <p:nvPr/>
        </p:nvSpPr>
        <p:spPr>
          <a:xfrm>
            <a:off x="7858148" y="6000768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2852"/>
            <a:ext cx="9143999" cy="6572273"/>
          </a:xfrm>
        </p:spPr>
        <p:txBody>
          <a:bodyPr lIns="109728" tIns="0"/>
          <a:lstStyle/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 АДМИНИСТРАТИВНОЕ  НАКАЗАНИЕ  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ПРИМЕНЯЮТ  К  ЧЕЛОВЕКУ,  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КОТОРЫЙ  НАРУШАЕТ  ПРАВИЛА  ПОВЕДЕНИЯ  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ОБЩЕСТВЕННОМ  ТРАНСПОРТЕ ? </a:t>
            </a:r>
          </a:p>
          <a:p>
            <a:pPr marL="533400" indent="-533400" algn="ct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предупреждение;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административный штраф;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лишение возможности ездить в общественном транспорте.</a:t>
            </a:r>
          </a:p>
        </p:txBody>
      </p:sp>
      <p:pic>
        <p:nvPicPr>
          <p:cNvPr id="38915" name="Picture 4" descr="C09-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857496"/>
            <a:ext cx="1898653" cy="35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42845" y="285728"/>
            <a:ext cx="8858312" cy="6215085"/>
          </a:xfrm>
        </p:spPr>
        <p:txBody>
          <a:bodyPr lIns="109728" tIns="0"/>
          <a:lstStyle/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 ВРЕМЯ  ПОЕЗДОК  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ГОРОДСКОМ ОБЩЕСТВЕННОМ  ТРАНСПОРТЕ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ПАССАЖИРУ  РАЗРЕШАЕТСЯ :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после посадки  проходить вперёд, 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задерживаться на ступеньках 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 площадке около дверей;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высовываться из окон;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разговаривать с водителем 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во время движения.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7586" name="Picture 2" descr="D:\рисунки\ColorVector\img\C05-2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216" y="4358276"/>
            <a:ext cx="2349574" cy="1785368"/>
          </a:xfrm>
          <a:prstGeom prst="rect">
            <a:avLst/>
          </a:prstGeom>
          <a:noFill/>
        </p:spPr>
      </p:pic>
      <p:sp>
        <p:nvSpPr>
          <p:cNvPr id="5" name="5-конечная звезда 4">
            <a:hlinkClick r:id="rId5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214290"/>
            <a:ext cx="9144000" cy="6143668"/>
          </a:xfrm>
        </p:spPr>
        <p:txBody>
          <a:bodyPr lIns="109728" tIns="0"/>
          <a:lstStyle/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СЛУЧАЕ  ПОЖАРА  В  ОБЩЕСТВЕННОМ ТРАНСПОРТЕ  НЕОБХОДИМО: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buFont typeface="Wingdings 2" pitchFamily="18" charset="2"/>
              <a:buNone/>
            </a:pPr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разбить стекло и выпрыгнуть в окно;</a:t>
            </a:r>
          </a:p>
          <a:p>
            <a:pPr marL="533400" indent="-533400" eaLnBrk="1" hangingPunct="1">
              <a:buFont typeface="Wingdings 2" pitchFamily="18" charset="2"/>
              <a:buNone/>
            </a:pPr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немедленно сообщить о пожаре водителю, </a:t>
            </a:r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кондуктору </a:t>
            </a:r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пассажирам;</a:t>
            </a:r>
          </a:p>
          <a:p>
            <a:pPr marL="533400" indent="-533400" eaLnBrk="1" hangingPunct="1">
              <a:buFont typeface="Wingdings 2" pitchFamily="18" charset="2"/>
              <a:buNone/>
            </a:pPr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спросить рядом стоящего пассажира, </a:t>
            </a:r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</a:t>
            </a:r>
            <a:r>
              <a:rPr lang="ru-RU" sz="3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необходимо сделать.</a:t>
            </a:r>
          </a:p>
        </p:txBody>
      </p:sp>
      <p:pic>
        <p:nvPicPr>
          <p:cNvPr id="43014" name="Picture 6" descr="C06-2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5229200"/>
            <a:ext cx="3349606" cy="1483480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5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214290"/>
            <a:ext cx="9144000" cy="6500835"/>
          </a:xfrm>
        </p:spPr>
        <p:txBody>
          <a:bodyPr lIns="109728" tIns="0"/>
          <a:lstStyle/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ОБЩЕСТВЕННОМ  ТРАНСПОРТЕ  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ВАМ 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НАЧАЛ 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ПРИСТАВАТЬ  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ВЫПИВШИЙ 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ПАССАЖИР. 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 ВЫ  СЕБЯ  ПОВЕДЕТЕ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  <a:p>
            <a:pPr marL="533400" indent="-533400" eaLnBrk="1" hangingPunct="1"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начнете отвечать грубостью на его грубость;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завяжете с ним интеллектуальный разговор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вреде алкоголизма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деградации личности;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не будете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отвечать 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 реплики.</a:t>
            </a:r>
          </a:p>
        </p:txBody>
      </p:sp>
      <p:pic>
        <p:nvPicPr>
          <p:cNvPr id="63490" name="Picture 2" descr="D:\рисунки\ColorVector\img\C30-0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224" y="4908097"/>
            <a:ext cx="2375249" cy="1920414"/>
          </a:xfrm>
          <a:prstGeom prst="rect">
            <a:avLst/>
          </a:prstGeom>
          <a:noFill/>
        </p:spPr>
      </p:pic>
      <p:sp>
        <p:nvSpPr>
          <p:cNvPr id="5" name="5-конечная звезда 4">
            <a:hlinkClick r:id="rId5" action="ppaction://hlinksldjump"/>
          </p:cNvPr>
          <p:cNvSpPr/>
          <p:nvPr/>
        </p:nvSpPr>
        <p:spPr>
          <a:xfrm>
            <a:off x="3419872" y="6256646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420888"/>
            <a:ext cx="824440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357158" y="1000108"/>
            <a:ext cx="8786842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I</a:t>
            </a:r>
            <a:r>
              <a:rPr lang="ru-RU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 тур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sz="120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 Antiqua" pitchFamily="18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ru-RU" sz="5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безопасное  поведение</a:t>
            </a:r>
            <a:endParaRPr lang="ru-RU" sz="54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-28847" y="214314"/>
            <a:ext cx="9144000" cy="6357958"/>
          </a:xfrm>
        </p:spPr>
        <p:txBody>
          <a:bodyPr lIns="109728" tIns="0"/>
          <a:lstStyle/>
          <a:p>
            <a:pPr marL="533400" indent="-53340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 СЛЕДУЕТ  ДЕЛАТЬ,  ЧТОБЫ  НЕ  СТАТЬ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ЖЕРТВОЙ  ПРЕСТУПЛЕНИЯ  В  ЖИЛИЩЕ ?</a:t>
            </a:r>
          </a:p>
          <a:p>
            <a:pPr marL="533400" indent="-533400" algn="ctr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не создавать у вора впечатления, </a:t>
            </a:r>
          </a:p>
          <a:p>
            <a:pPr marL="533400" indent="-533400" algn="r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все жильцы ушли;</a:t>
            </a:r>
          </a:p>
          <a:p>
            <a:pPr marL="533400" indent="-533400" algn="r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  2) оставлять форточки открытыми;</a:t>
            </a:r>
          </a:p>
          <a:p>
            <a:pPr marL="533400" indent="-533400" algn="r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 3) прикрепить к двери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стикер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</a:t>
            </a:r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“В данное время в квартире </a:t>
            </a:r>
          </a:p>
          <a:p>
            <a:pPr marL="533400" indent="-533400" algn="r" eaLnBrk="1" hangingPunct="1">
              <a:lnSpc>
                <a:spcPct val="8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   никого нет, мы ушли в гости”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200" dirty="0" smtClean="0"/>
          </a:p>
          <a:p>
            <a:pPr marL="533400" indent="-53340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dirty="0" smtClean="0"/>
              <a:t>.</a:t>
            </a:r>
          </a:p>
        </p:txBody>
      </p:sp>
      <p:pic>
        <p:nvPicPr>
          <p:cNvPr id="56322" name="Picture 2" descr="D:\рисунки\ColorVector\img\C27-2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27" y="4293096"/>
            <a:ext cx="2482237" cy="2427077"/>
          </a:xfrm>
          <a:prstGeom prst="rect">
            <a:avLst/>
          </a:prstGeom>
          <a:noFill/>
        </p:spPr>
      </p:pic>
      <p:sp>
        <p:nvSpPr>
          <p:cNvPr id="5" name="5-конечная звезда 4">
            <a:hlinkClick r:id="rId5" action="ppaction://hlinksldjump"/>
          </p:cNvPr>
          <p:cNvSpPr/>
          <p:nvPr/>
        </p:nvSpPr>
        <p:spPr>
          <a:xfrm>
            <a:off x="7020272" y="5929330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27-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987" y="5085184"/>
            <a:ext cx="1883617" cy="1772816"/>
          </a:xfrm>
          <a:prstGeom prst="rect">
            <a:avLst/>
          </a:prstGeom>
        </p:spPr>
      </p:pic>
      <p:sp>
        <p:nvSpPr>
          <p:cNvPr id="55298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5307" y="105360"/>
            <a:ext cx="8858312" cy="6072208"/>
          </a:xfrm>
        </p:spPr>
        <p:txBody>
          <a:bodyPr lIns="109728" tIns="0"/>
          <a:lstStyle/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КАКОЙ  ИЗ  ПЕРЕЧИСЛЕННЫХ  СИТУАЦИЙ  НЕОБХОДИМО ЗВОНИТЬ  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ТЕЛЕФОНУ   02  ?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если, придя домой, вы почувствовали 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запах газа;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если, подходя к своей квартире, вы заметили, что дверь взломана;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если, проходя мимо магазина, вы увидели, что женщине стало плохо.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dirty="0" smtClean="0">
              <a:solidFill>
                <a:srgbClr val="0000CC"/>
              </a:solidFill>
            </a:endParaRPr>
          </a:p>
        </p:txBody>
      </p:sp>
      <p:sp>
        <p:nvSpPr>
          <p:cNvPr id="3" name="5-конечная звезда 2">
            <a:hlinkClick r:id="rId4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00139 -0.234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3"/>
          <p:cNvSpPr>
            <a:spLocks noGrp="1"/>
          </p:cNvSpPr>
          <p:nvPr>
            <p:ph type="title" idx="4294967295"/>
          </p:nvPr>
        </p:nvSpPr>
        <p:spPr bwMode="auto">
          <a:xfrm>
            <a:off x="357188" y="142875"/>
            <a:ext cx="8334375" cy="5222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b="1" cap="none" dirty="0" smtClean="0">
                <a:solidFill>
                  <a:srgbClr val="006600"/>
                </a:solidFill>
                <a:effectLst/>
              </a:rPr>
              <a:t> </a:t>
            </a:r>
          </a:p>
        </p:txBody>
      </p:sp>
      <p:sp>
        <p:nvSpPr>
          <p:cNvPr id="57347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14282" y="357166"/>
            <a:ext cx="8786873" cy="6357959"/>
          </a:xfrm>
        </p:spPr>
        <p:txBody>
          <a:bodyPr lIns="109728" tIns="0"/>
          <a:lstStyle/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 ИДЁТЕ  ДОМОЙ,  ПОДХОДИТЕ 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 ТЁМНОМУ  ПОДЪЕЗДУ  И  СЛЫШИТЕ 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НЁМ  ШУМ.  ВАШИ  ДЕЙСТВИЯ ?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поднимусь, не обращая внимания;</a:t>
            </a: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2) позвоню по мобильному тем, кто есть дома, </a:t>
            </a: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попрошу встретить;</a:t>
            </a: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      3) возьму тяжёлый предмет </a:t>
            </a: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и, если что, воспользуюсь им.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dirty="0" smtClean="0">
              <a:solidFill>
                <a:srgbClr val="0000CC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00CC"/>
                </a:solidFill>
              </a:rPr>
              <a:t>				</a:t>
            </a:r>
            <a:endParaRPr lang="ru-RU" sz="2800" dirty="0" smtClean="0">
              <a:solidFill>
                <a:srgbClr val="0000CC"/>
              </a:solidFill>
            </a:endParaRPr>
          </a:p>
        </p:txBody>
      </p:sp>
      <p:pic>
        <p:nvPicPr>
          <p:cNvPr id="50178" name="Picture 2" descr="D:\рисунки\ColorVector\img\C30-27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3662101"/>
            <a:ext cx="1956104" cy="2838733"/>
          </a:xfrm>
          <a:prstGeom prst="rect">
            <a:avLst/>
          </a:prstGeom>
          <a:noFill/>
        </p:spPr>
      </p:pic>
      <p:sp>
        <p:nvSpPr>
          <p:cNvPr id="5" name="5-конечная звезда 4">
            <a:hlinkClick r:id="rId5" action="ppaction://hlinksldjump"/>
          </p:cNvPr>
          <p:cNvSpPr/>
          <p:nvPr/>
        </p:nvSpPr>
        <p:spPr>
          <a:xfrm>
            <a:off x="7572396" y="6072206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214290"/>
            <a:ext cx="9144000" cy="6500836"/>
          </a:xfrm>
        </p:spPr>
        <p:txBody>
          <a:bodyPr lIns="109728" tIns="0"/>
          <a:lstStyle/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050" b="1" dirty="0" smtClean="0">
              <a:solidFill>
                <a:srgbClr val="FF0000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ЛИФТЕ  ВАС  ПРИЖАЛ  К  СТЕНЕ  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ВООРУЖЕННЫЙ  НОЖОМ  ГРАБИТЕЛЬ  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 ТРЕБУЕТ  ОТДАТЬ  ДЕНЬГИ, 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МОБИЛЬНЫЙ  ТЕЛЕФОН.  ВАШИ  ДЕЙСТВИЯ ?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638" indent="-274638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27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буду сопротивляться </a:t>
            </a:r>
          </a:p>
          <a:p>
            <a:pPr marL="274638" indent="-274638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и ничего не отдам грабителю;</a:t>
            </a:r>
          </a:p>
          <a:p>
            <a:pPr marL="274638" indent="-274638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</a:p>
          <a:p>
            <a:pPr marL="274638" indent="-274638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2) откажусь от сопротивления </a:t>
            </a:r>
          </a:p>
          <a:p>
            <a:pPr marL="274638" indent="-274638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и отдам грабителю то, </a:t>
            </a:r>
          </a:p>
          <a:p>
            <a:pPr marL="274638" indent="-274638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что он требует;</a:t>
            </a:r>
          </a:p>
          <a:p>
            <a:pPr marL="274638" indent="-274638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638" indent="-274638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3) начну кричать, что есть сил.</a:t>
            </a:r>
          </a:p>
        </p:txBody>
      </p:sp>
      <p:pic>
        <p:nvPicPr>
          <p:cNvPr id="48130" name="Picture 2" descr="D:\рисунки\ColorVector\img\C30-3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9221" y="3933056"/>
            <a:ext cx="2334756" cy="2435200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5" action="ppaction://hlinksldjump"/>
          </p:cNvPr>
          <p:cNvSpPr/>
          <p:nvPr/>
        </p:nvSpPr>
        <p:spPr>
          <a:xfrm>
            <a:off x="816315" y="6339482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9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42843" y="0"/>
            <a:ext cx="8786875" cy="6143625"/>
          </a:xfrm>
        </p:spPr>
        <p:txBody>
          <a:bodyPr lIns="109728" tIns="0"/>
          <a:lstStyle/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 СЛЕДУЕТ  ПОСТУПИТЬ , 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 В  ЛИФТЕ  НАХОДИТСЯ 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НЕЗНАКОМЫЙ  ЧЕЛОВЕК ?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войти в лифт и нажать на  свой этаж;</a:t>
            </a: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войти в лифт, </a:t>
            </a: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 нажать на кнопку “стоп”;</a:t>
            </a: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3) не входить в лифт.</a:t>
            </a:r>
          </a:p>
        </p:txBody>
      </p:sp>
      <p:pic>
        <p:nvPicPr>
          <p:cNvPr id="1027" name="Picture 3" descr="D:\рисунки\ColorVector\img\C24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5024"/>
            <a:ext cx="2809416" cy="2998686"/>
          </a:xfrm>
          <a:prstGeom prst="rect">
            <a:avLst/>
          </a:prstGeom>
          <a:noFill/>
        </p:spPr>
      </p:pic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7786710" y="6072206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14283" y="285728"/>
            <a:ext cx="8715436" cy="5529285"/>
          </a:xfrm>
        </p:spPr>
        <p:txBody>
          <a:bodyPr lIns="109728" tIns="0"/>
          <a:lstStyle/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КАКИХ  МЕСТАХ  НА  ВАС  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МОЖЕТ  НАПАСТЬ  ПРЕСТУПНИК  ?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а) темные безлюдные дворы;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в) задняя площадка 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общественном  транспорте;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г) преступник  может 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напасть в любом месте.</a:t>
            </a:r>
          </a:p>
        </p:txBody>
      </p:sp>
      <p:pic>
        <p:nvPicPr>
          <p:cNvPr id="41986" name="Picture 2" descr="D:\рисунки\ColorVector\img\C23-27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7408" y="3645024"/>
            <a:ext cx="2696591" cy="2899560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5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85720" y="500042"/>
            <a:ext cx="8643998" cy="5857915"/>
          </a:xfrm>
        </p:spPr>
        <p:txBody>
          <a:bodyPr lIns="109728" tIns="0"/>
          <a:lstStyle/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 МОЖНО  ОТНЕСТИ  К  ПРОСТЕЙШИМ СРЕДСТВАМ  САМООБОРОНЫ ?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пневматическое оружие, газовый баллончик, электрошок;</a:t>
            </a: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3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2) ключи, авторучка, </a:t>
            </a: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тяжёлая сумка;</a:t>
            </a: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3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3) щит, меч, секира.</a:t>
            </a:r>
          </a:p>
        </p:txBody>
      </p:sp>
      <p:pic>
        <p:nvPicPr>
          <p:cNvPr id="67589" name="Picture 5" descr="C23-1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3648044" cy="3454065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5" action="ppaction://hlinksldjump"/>
          </p:cNvPr>
          <p:cNvSpPr/>
          <p:nvPr/>
        </p:nvSpPr>
        <p:spPr>
          <a:xfrm>
            <a:off x="7500958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611560" y="692696"/>
            <a:ext cx="8286808" cy="5386407"/>
          </a:xfrm>
        </p:spPr>
        <p:txBody>
          <a:bodyPr lIns="109728" tIns="0"/>
          <a:lstStyle/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 ИЗ  АДМИНИСТРАТИВНЫХ  НАКАЗАНИЙ  ЯВЛЯЕТСЯ  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САМЫМ  РАСПРОСТРАНЁННЫМ  ?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административный арест;</a:t>
            </a: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10 часов математики </a:t>
            </a: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физики подряд;</a:t>
            </a: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административный штраф.</a:t>
            </a:r>
          </a:p>
        </p:txBody>
      </p:sp>
      <p:pic>
        <p:nvPicPr>
          <p:cNvPr id="25602" name="Picture 2" descr="D:\рисунки\ColorVector\img\C41-2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2758582"/>
            <a:ext cx="1843240" cy="2808728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5" action="ppaction://hlinksldjump"/>
          </p:cNvPr>
          <p:cNvSpPr/>
          <p:nvPr/>
        </p:nvSpPr>
        <p:spPr>
          <a:xfrm>
            <a:off x="7786710" y="6000768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42844" y="571480"/>
            <a:ext cx="8858312" cy="5457845"/>
          </a:xfrm>
        </p:spPr>
        <p:txBody>
          <a:bodyPr lIns="109728" tIns="0"/>
          <a:lstStyle/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  НАКАЗАНИЕ  МОЖЕТ  ПРИМЕНИТЬ УЧЕБНОЕ  ЗАВЕДЕНИЕ  </a:t>
            </a:r>
          </a:p>
          <a:p>
            <a:pPr marL="533400" indent="-533400" algn="ctr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СЛУЧАЕ  СОВЕРШЕНИЯ  УЧЕНИКОМ АДМИНИСТРАТИВНОГО  ПРАВОНАРУШЕНИЯ ?</a:t>
            </a:r>
            <a:endParaRPr lang="ru-RU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лишение свободы;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исключение из учебного 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учреждения;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заключение под стражу.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3972" name="Picture 6" descr="D:\УЧЕБНО-ВОСПИТАТЕЛЬНАЯ ПРАКТИКА\ДОКУМЕНТЫ ПО УВП\Игра\пикчи\C41-16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2791555"/>
            <a:ext cx="2469411" cy="378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142844" y="1000108"/>
            <a:ext cx="9001156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II</a:t>
            </a:r>
            <a:r>
              <a:rPr lang="ru-RU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 тур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sz="120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 Antiqua" pitchFamily="18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ru-RU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Безопасные  ребусы</a:t>
            </a:r>
            <a:endParaRPr lang="ru-RU" sz="48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1142984"/>
          <a:ext cx="7286675" cy="496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335"/>
                <a:gridCol w="1457335"/>
                <a:gridCol w="1457335"/>
                <a:gridCol w="1457335"/>
                <a:gridCol w="1457335"/>
              </a:tblGrid>
              <a:tr h="99219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3" action="ppaction://hlinksldjump"/>
                        </a:rPr>
                        <a:t>1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4" action="ppaction://hlinksldjump"/>
                        </a:rPr>
                        <a:t>6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5" action="ppaction://hlinksldjump"/>
                        </a:rPr>
                        <a:t>11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6" action="ppaction://hlinksldjump"/>
                        </a:rPr>
                        <a:t>16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7" action="ppaction://hlinksldjump"/>
                        </a:rPr>
                        <a:t>21</a:t>
                      </a:r>
                      <a:endParaRPr lang="ru-RU" sz="4400" b="1" dirty="0"/>
                    </a:p>
                  </a:txBody>
                  <a:tcPr/>
                </a:tc>
              </a:tr>
              <a:tr h="99219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8" action="ppaction://hlinksldjump"/>
                        </a:rPr>
                        <a:t>2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9" action="ppaction://hlinksldjump"/>
                        </a:rPr>
                        <a:t>7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0" action="ppaction://hlinksldjump"/>
                        </a:rPr>
                        <a:t>12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1" action="ppaction://hlinksldjump"/>
                        </a:rPr>
                        <a:t>17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2" action="ppaction://hlinksldjump"/>
                        </a:rPr>
                        <a:t>22</a:t>
                      </a:r>
                      <a:endParaRPr lang="ru-RU" sz="4400" b="1" dirty="0"/>
                    </a:p>
                  </a:txBody>
                  <a:tcPr/>
                </a:tc>
              </a:tr>
              <a:tr h="99219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3" action="ppaction://hlinksldjump"/>
                        </a:rPr>
                        <a:t>3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4" action="ppaction://hlinksldjump"/>
                        </a:rPr>
                        <a:t>8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5" action="ppaction://hlinksldjump"/>
                        </a:rPr>
                        <a:t>13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6" action="ppaction://hlinksldjump"/>
                        </a:rPr>
                        <a:t>18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7" action="ppaction://hlinksldjump"/>
                        </a:rPr>
                        <a:t>23</a:t>
                      </a:r>
                      <a:endParaRPr lang="ru-RU" sz="4400" b="1" dirty="0"/>
                    </a:p>
                  </a:txBody>
                  <a:tcPr/>
                </a:tc>
              </a:tr>
              <a:tr h="99219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8" action="ppaction://hlinksldjump"/>
                        </a:rPr>
                        <a:t>4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19" action="ppaction://hlinksldjump"/>
                        </a:rPr>
                        <a:t>9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0" action="ppaction://hlinksldjump"/>
                        </a:rPr>
                        <a:t>14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1" action="ppaction://hlinksldjump"/>
                        </a:rPr>
                        <a:t>19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2" action="ppaction://hlinksldjump"/>
                        </a:rPr>
                        <a:t>24</a:t>
                      </a:r>
                      <a:endParaRPr lang="ru-RU" sz="4400" b="1" dirty="0"/>
                    </a:p>
                  </a:txBody>
                  <a:tcPr/>
                </a:tc>
              </a:tr>
              <a:tr h="99219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3" action="ppaction://hlinksldjump"/>
                        </a:rPr>
                        <a:t>5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4" action="ppaction://hlinksldjump"/>
                        </a:rPr>
                        <a:t>10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5" action="ppaction://hlinksldjump"/>
                        </a:rPr>
                        <a:t>15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6" action="ppaction://hlinksldjump"/>
                        </a:rPr>
                        <a:t>20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hlinkClick r:id="rId27" action="ppaction://hlinksldjump"/>
                        </a:rPr>
                        <a:t>25</a:t>
                      </a:r>
                      <a:endParaRPr lang="ru-RU" sz="4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трелка вправо 7">
            <a:hlinkClick r:id="rId28" action="ppaction://hlinksldjump"/>
          </p:cNvPr>
          <p:cNvSpPr/>
          <p:nvPr/>
        </p:nvSpPr>
        <p:spPr>
          <a:xfrm>
            <a:off x="142844" y="6143644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Разгадайте  ребус</a:t>
            </a:r>
          </a:p>
        </p:txBody>
      </p:sp>
      <p:pic>
        <p:nvPicPr>
          <p:cNvPr id="87043" name="Picture 2" descr="D:\УЧЕБНО-ВОСПИТАТЕЛЬНАЯ ПРАКТИКА\ДОКУМЕНТЫ ПО УВП\Игра\ребусы\пробный реб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85043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6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8643968" cy="25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642910" y="357166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Разгадайте  ребус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060575"/>
            <a:ext cx="6745288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Разгадайте  ребус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72644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Разгадайте  ребус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7786742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Разгадайте  ребус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dirty="0" smtClean="0">
                <a:effectLst/>
              </a:rPr>
              <a:t> </a:t>
            </a:r>
          </a:p>
        </p:txBody>
      </p:sp>
      <p:pic>
        <p:nvPicPr>
          <p:cNvPr id="93187" name="Picture 3" descr="Рисуно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85926"/>
            <a:ext cx="7286676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Разгадайте  ребус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lvl="0" algn="ctr">
              <a:defRPr/>
            </a:pPr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Разгадайте  ребус</a:t>
            </a:r>
          </a:p>
        </p:txBody>
      </p:sp>
      <p:pic>
        <p:nvPicPr>
          <p:cNvPr id="94211" name="Picture 3" descr="Рисунок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33600"/>
            <a:ext cx="83947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3429000"/>
            <a:ext cx="8115328" cy="25782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pPr lvl="0" algn="ctr"/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Проверка  ребусов</a:t>
            </a:r>
            <a:endParaRPr lang="ru-RU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dirty="0" smtClean="0">
                <a:effectLst/>
              </a:rPr>
              <a:t> </a:t>
            </a:r>
          </a:p>
        </p:txBody>
      </p:sp>
      <p:pic>
        <p:nvPicPr>
          <p:cNvPr id="88067" name="Picture 2" descr="D:\УЧЕБНО-ВОСПИТАТЕЛЬНАЯ ПРАКТИКА\ДОКУМЕНТЫ ПО УВП\Игра\ребусы\пробный реб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14620"/>
            <a:ext cx="763587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28596" y="357166"/>
            <a:ext cx="8358246" cy="17414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За </a:t>
            </a:r>
            <a:r>
              <a:rPr lang="ru-RU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дверью  кто-то  </a:t>
            </a:r>
            <a:r>
              <a:rPr lang="ru-RU" sz="360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притаился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dirty="0" smtClean="0">
                <a:effectLst/>
              </a:rPr>
              <a:t> </a:t>
            </a:r>
          </a:p>
        </p:txBody>
      </p:sp>
      <p:pic>
        <p:nvPicPr>
          <p:cNvPr id="95235" name="Picture 3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853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85720" y="642918"/>
            <a:ext cx="8429684" cy="17414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Автомобильная </a:t>
            </a:r>
            <a:r>
              <a:rPr lang="ru-RU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 авария</a:t>
            </a:r>
            <a:endParaRPr lang="ru-RU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8572560" cy="6215106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 ВЫ СДЕЛАЕТЕ, </a:t>
            </a:r>
          </a:p>
          <a:p>
            <a:pPr marL="533400" indent="-533400" algn="ctr" eaLnBrk="1" hangingPunct="1">
              <a:lnSpc>
                <a:spcPct val="80000"/>
              </a:lnSpc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 НА  УЛИЦЕ  ВАС  ОСТАНОВИТ</a:t>
            </a:r>
          </a:p>
          <a:p>
            <a:pPr marL="533400" indent="-533400" algn="ctr" eaLnBrk="1" hangingPunct="1">
              <a:lnSpc>
                <a:spcPct val="80000"/>
              </a:lnSpc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ВООРУЖЕННЫЙ  ПРЕСТУПНИК ?</a:t>
            </a:r>
          </a:p>
          <a:p>
            <a:pPr marL="533400" indent="-533400" eaLnBrk="1" hangingPunct="1">
              <a:lnSpc>
                <a:spcPct val="80000"/>
              </a:lnSpc>
              <a:spcBef>
                <a:spcPts val="0"/>
              </a:spcBef>
            </a:pPr>
            <a:endParaRPr lang="ru-RU" sz="2800" b="1" dirty="0" smtClean="0">
              <a:solidFill>
                <a:srgbClr val="0000CC"/>
              </a:solidFill>
            </a:endParaRPr>
          </a:p>
          <a:p>
            <a:pPr marL="533400" indent="-533400" eaLnBrk="1" hangingPunct="1">
              <a:spcBef>
                <a:spcPts val="0"/>
              </a:spcBef>
            </a:pP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буду заговаривать ему зубы </a:t>
            </a:r>
          </a:p>
          <a:p>
            <a:pPr marL="533400" indent="-533400" eaLnBrk="1" hangingPunct="1">
              <a:spcBef>
                <a:spcPts val="0"/>
              </a:spcBef>
            </a:pP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употреблять оскорбительные </a:t>
            </a:r>
          </a:p>
          <a:p>
            <a:pPr marL="533400" indent="-533400" eaLnBrk="1" hangingPunct="1">
              <a:spcBef>
                <a:spcPts val="0"/>
              </a:spcBef>
            </a:pP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слова;</a:t>
            </a:r>
          </a:p>
          <a:p>
            <a:pPr marL="533400" indent="-533400" eaLnBrk="1" hangingPunct="1">
              <a:spcBef>
                <a:spcPts val="0"/>
              </a:spcBef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</a:pP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не буду оказывать </a:t>
            </a:r>
          </a:p>
          <a:p>
            <a:pPr marL="533400" indent="-533400" eaLnBrk="1" hangingPunct="1">
              <a:spcBef>
                <a:spcPts val="0"/>
              </a:spcBef>
            </a:pP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никакого сопротивления;</a:t>
            </a:r>
          </a:p>
          <a:p>
            <a:pPr marL="533400" indent="-533400" eaLnBrk="1" hangingPunct="1">
              <a:spcBef>
                <a:spcPts val="0"/>
              </a:spcBef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</a:pP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постараюсь забрать оружие </a:t>
            </a:r>
          </a:p>
          <a:p>
            <a:pPr marL="533400" indent="-533400" eaLnBrk="1" hangingPunct="1">
              <a:spcBef>
                <a:spcPts val="0"/>
              </a:spcBef>
            </a:pPr>
            <a:r>
              <a:rPr lang="ru-RU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применить его.</a:t>
            </a:r>
          </a:p>
        </p:txBody>
      </p:sp>
      <p:pic>
        <p:nvPicPr>
          <p:cNvPr id="98306" name="Picture 2" descr="D:\рисунки\ColorVector\img\C07-15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5775" y="3574548"/>
            <a:ext cx="2321786" cy="2739569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5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dirty="0" smtClean="0">
                <a:effectLst/>
              </a:rPr>
              <a:t> </a:t>
            </a:r>
          </a:p>
        </p:txBody>
      </p:sp>
      <p:pic>
        <p:nvPicPr>
          <p:cNvPr id="96259" name="Picture 3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8072494" cy="305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42910" y="285728"/>
            <a:ext cx="8001056" cy="17414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Квартирная </a:t>
            </a:r>
            <a:r>
              <a:rPr lang="ru-RU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 кража</a:t>
            </a:r>
            <a:endParaRPr lang="ru-RU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dirty="0" smtClean="0">
                <a:effectLst/>
              </a:rPr>
              <a:t> </a:t>
            </a:r>
          </a:p>
        </p:txBody>
      </p:sp>
      <p:pic>
        <p:nvPicPr>
          <p:cNvPr id="97283" name="Picture 3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8143931" cy="331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8072494" cy="164307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Захват </a:t>
            </a:r>
            <a:r>
              <a:rPr lang="ru-RU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самолёта</a:t>
            </a:r>
            <a:endParaRPr lang="ru-RU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dirty="0" smtClean="0">
                <a:effectLst/>
              </a:rPr>
              <a:t> </a:t>
            </a:r>
          </a:p>
        </p:txBody>
      </p:sp>
      <p:pic>
        <p:nvPicPr>
          <p:cNvPr id="98307" name="Picture 3" descr="Рисунок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8143931" cy="29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8215370" cy="17414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Взрыв </a:t>
            </a:r>
            <a:r>
              <a:rPr lang="ru-RU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на  </a:t>
            </a:r>
            <a:r>
              <a:rPr lang="ru-RU" sz="360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улице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dirty="0" smtClean="0">
                <a:effectLst/>
              </a:rPr>
              <a:t> </a:t>
            </a:r>
          </a:p>
        </p:txBody>
      </p:sp>
      <p:pic>
        <p:nvPicPr>
          <p:cNvPr id="99331" name="Picture 3" descr="Рисуно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82153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71472" y="285728"/>
            <a:ext cx="8215370" cy="17414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Карманная </a:t>
            </a:r>
            <a:r>
              <a:rPr lang="ru-RU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 кража</a:t>
            </a:r>
            <a:endParaRPr lang="ru-RU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dirty="0" smtClean="0">
                <a:effectLst/>
              </a:rPr>
              <a:t> </a:t>
            </a:r>
          </a:p>
        </p:txBody>
      </p:sp>
      <p:pic>
        <p:nvPicPr>
          <p:cNvPr id="100355" name="Picture 3" descr="Рисунок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83947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8429684" cy="202247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Общественный </a:t>
            </a:r>
            <a:r>
              <a:rPr lang="ru-RU" sz="3600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 транспорт</a:t>
            </a:r>
            <a:endParaRPr lang="ru-RU" sz="3600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142844" y="1000108"/>
            <a:ext cx="9001156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III</a:t>
            </a:r>
            <a:r>
              <a:rPr lang="ru-RU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 тур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ru-RU" sz="120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 Antiqua" pitchFamily="18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ru-RU" sz="48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 Antiqua" pitchFamily="18" charset="0"/>
              </a:rPr>
              <a:t>Безопасный  шифр</a:t>
            </a:r>
            <a:endParaRPr lang="ru-RU" sz="48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0" y="5949950"/>
            <a:ext cx="9144000" cy="5207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cap="none" dirty="0" smtClean="0">
                <a:effectLst/>
              </a:rPr>
              <a:t>			</a:t>
            </a:r>
            <a:r>
              <a:rPr lang="ru-RU" cap="none" dirty="0" smtClean="0">
                <a:solidFill>
                  <a:srgbClr val="FF0000"/>
                </a:solidFill>
                <a:effectLst/>
              </a:rPr>
              <a:t>Найдите  10  слов  по  теме</a:t>
            </a:r>
            <a:r>
              <a:rPr lang="en-US" cap="none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cap="none" dirty="0" smtClean="0">
                <a:solidFill>
                  <a:srgbClr val="FF0000"/>
                </a:solidFill>
                <a:effectLst/>
              </a:rPr>
              <a:t> игры.</a:t>
            </a:r>
            <a:br>
              <a:rPr lang="ru-RU" cap="none" dirty="0" smtClean="0">
                <a:solidFill>
                  <a:srgbClr val="FF0000"/>
                </a:solidFill>
                <a:effectLst/>
              </a:rPr>
            </a:br>
            <a:r>
              <a:rPr lang="ru-RU" cap="none" dirty="0" smtClean="0">
                <a:solidFill>
                  <a:srgbClr val="FF0000"/>
                </a:solidFill>
                <a:effectLst/>
              </a:rPr>
              <a:t>		Слова  располагаются  по  горизонтали  и  вертикали.</a:t>
            </a:r>
          </a:p>
        </p:txBody>
      </p:sp>
      <p:graphicFrame>
        <p:nvGraphicFramePr>
          <p:cNvPr id="117743" name="Group 3055"/>
          <p:cNvGraphicFramePr>
            <a:graphicFrameLocks noGrp="1"/>
          </p:cNvGraphicFramePr>
          <p:nvPr/>
        </p:nvGraphicFramePr>
        <p:xfrm>
          <a:off x="539750" y="333375"/>
          <a:ext cx="8280400" cy="5486400"/>
        </p:xfrm>
        <a:graphic>
          <a:graphicData uri="http://schemas.openxmlformats.org/drawingml/2006/table">
            <a:tbl>
              <a:tblPr/>
              <a:tblGrid>
                <a:gridCol w="552450"/>
                <a:gridCol w="550863"/>
                <a:gridCol w="552450"/>
                <a:gridCol w="550862"/>
                <a:gridCol w="552450"/>
                <a:gridCol w="552450"/>
                <a:gridCol w="550863"/>
                <a:gridCol w="552450"/>
                <a:gridCol w="552450"/>
                <a:gridCol w="550862"/>
                <a:gridCol w="552450"/>
                <a:gridCol w="550863"/>
                <a:gridCol w="552450"/>
                <a:gridCol w="552450"/>
                <a:gridCol w="554037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Щ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Х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031" name="Group 271"/>
          <p:cNvGraphicFramePr>
            <a:graphicFrameLocks noGrp="1"/>
          </p:cNvGraphicFramePr>
          <p:nvPr/>
        </p:nvGraphicFramePr>
        <p:xfrm>
          <a:off x="468313" y="501650"/>
          <a:ext cx="8280400" cy="5852160"/>
        </p:xfrm>
        <a:graphic>
          <a:graphicData uri="http://schemas.openxmlformats.org/drawingml/2006/table">
            <a:tbl>
              <a:tblPr/>
              <a:tblGrid>
                <a:gridCol w="552450"/>
                <a:gridCol w="550862"/>
                <a:gridCol w="552450"/>
                <a:gridCol w="550863"/>
                <a:gridCol w="552450"/>
                <a:gridCol w="552450"/>
                <a:gridCol w="550862"/>
                <a:gridCol w="552450"/>
                <a:gridCol w="554038"/>
                <a:gridCol w="549275"/>
                <a:gridCol w="552450"/>
                <a:gridCol w="550862"/>
                <a:gridCol w="552450"/>
                <a:gridCol w="552450"/>
                <a:gridCol w="554038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Щ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Ж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Б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10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 bwMode="auto">
          <a:xfrm>
            <a:off x="0" y="169863"/>
            <a:ext cx="9144000" cy="2187567"/>
          </a:xfr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Мультимедийная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 игра</a:t>
            </a:r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«БЕЗОПАСНОЕ  ПОВЕДЕНИЕ»</a:t>
            </a:r>
            <a:br>
              <a:rPr lang="ru-RU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endParaRPr lang="ru-RU" sz="1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50" name="Picture 2" descr="D:\рисунки\ColorVector\img\C41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000372"/>
            <a:ext cx="32004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5" descr="C09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29691">
            <a:off x="684213" y="765175"/>
            <a:ext cx="3657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451" name="Picture 6" descr="C09-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1814">
            <a:off x="4572000" y="1700213"/>
            <a:ext cx="3657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4786322"/>
            <a:ext cx="80724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ru-RU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6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2853"/>
            <a:ext cx="8892479" cy="5806427"/>
          </a:xfrm>
        </p:spPr>
        <p:txBody>
          <a:bodyPr lIns="109728" tIns="0"/>
          <a:lstStyle/>
          <a:p>
            <a:pPr marL="533400" indent="-533400" algn="ctr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 ВОЗВРАЩАЕТЕСЬ  ДОМОЙ, </a:t>
            </a:r>
          </a:p>
          <a:p>
            <a:pPr marL="533400" indent="-533400" algn="ctr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 УЛИЦЕ  НИКОГО  НЕТ,  НО  ЗА  ВАМИ  ИДЁТ  НЕЗНАКОМЫЙ  ЧЕЛОВЕК.  </a:t>
            </a:r>
          </a:p>
          <a:p>
            <a:pPr marL="533400" indent="-533400" algn="ctr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ВАШИ  ДЕЙСТВИЯ ?</a:t>
            </a:r>
          </a:p>
          <a:p>
            <a:pPr marL="533400" indent="-533400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1) остановлюсь и спрошу, что ему                               </a:t>
            </a:r>
          </a:p>
          <a:p>
            <a:pPr marL="533400" indent="-533400"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Wingdings 2" pitchFamily="18" charset="2"/>
              <a:buNone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нужно;  </a:t>
            </a:r>
          </a:p>
          <a:p>
            <a:pPr marL="533400" indent="-533400" defTabSz="660400" eaLnBrk="1" hangingPunct="1">
              <a:spcBef>
                <a:spcPts val="0"/>
              </a:spcBef>
              <a:buFont typeface="Wingdings 2" pitchFamily="18" charset="2"/>
              <a:buNone/>
              <a:tabLst>
                <a:tab pos="3319463" algn="l"/>
              </a:tabLst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2) ускорю шаг и сверну в переулок.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 Подожду, пока этот человек пройдёт;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en-US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        3) зайду в ближайший магазин,      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кафе и обращусь за помощью.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1600" dirty="0" smtClean="0">
              <a:solidFill>
                <a:srgbClr val="0000CC"/>
              </a:solidFill>
            </a:endParaRP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2600" b="1" dirty="0" smtClean="0">
                <a:solidFill>
                  <a:srgbClr val="0000CC"/>
                </a:solidFill>
              </a:rPr>
              <a:t>					</a:t>
            </a:r>
            <a:endParaRPr lang="ru-RU" sz="2600" dirty="0" smtClean="0">
              <a:solidFill>
                <a:srgbClr val="0000CC"/>
              </a:solidFill>
            </a:endParaRPr>
          </a:p>
        </p:txBody>
      </p:sp>
      <p:pic>
        <p:nvPicPr>
          <p:cNvPr id="96258" name="Picture 2" descr="D:\рисунки\ColorVector\img\C07-0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653" y="2204864"/>
            <a:ext cx="1249842" cy="2007779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5" action="ppaction://hlinksldjump"/>
          </p:cNvPr>
          <p:cNvSpPr/>
          <p:nvPr/>
        </p:nvSpPr>
        <p:spPr>
          <a:xfrm>
            <a:off x="7929586" y="6072206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28596" y="428604"/>
            <a:ext cx="8501122" cy="5943622"/>
          </a:xfrm>
        </p:spPr>
        <p:txBody>
          <a:bodyPr lIns="109728" tIns="0"/>
          <a:lstStyle/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 ОБНАРУЖИЛИ  НА  УЛИЦЕ  СУМКУ. 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ВАШИ  ДЕЙСТВИЯ ?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открою на месте и загляну в неё</a:t>
            </a: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трогая её, позвоню в полицию;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пройду  мимо.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2800" dirty="0" smtClean="0"/>
          </a:p>
        </p:txBody>
      </p:sp>
      <p:pic>
        <p:nvPicPr>
          <p:cNvPr id="94210" name="Picture 2" descr="D:\рисунки\ColorVector\img\C04-17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3577055"/>
            <a:ext cx="2989566" cy="2989566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5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D:\УЧЕБНО-ВОСПИТАТЕЛЬНАЯ ПРАКТИКА\ДОКУМЕНТЫ ПО УВП\Игра\пикчи\C25-23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8133" y="3861048"/>
            <a:ext cx="2065866" cy="271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85720" y="285728"/>
            <a:ext cx="8643998" cy="6286544"/>
          </a:xfrm>
        </p:spPr>
        <p:txBody>
          <a:bodyPr lIns="109728" tIns="0"/>
          <a:lstStyle/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 СЛЕДУЕТ  ВЕСТИ  СЕБЯ  НА  УЛИЦЕ 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ТЁМНОЕ  ВРЕМЯ  СУТОК ?</a:t>
            </a:r>
          </a:p>
          <a:p>
            <a:pPr marL="533400" indent="-533400" algn="ct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не заходить в тёмные дворы, 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ходить по освещённым улицам;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одеваться ярко и вызывающе;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нагружать себя свёртками 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пакетами.</a:t>
            </a:r>
          </a:p>
        </p:txBody>
      </p:sp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04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928934"/>
            <a:ext cx="2950650" cy="3003206"/>
          </a:xfrm>
          <a:prstGeom prst="rect">
            <a:avLst/>
          </a:prstGeom>
        </p:spPr>
      </p:pic>
      <p:sp>
        <p:nvSpPr>
          <p:cNvPr id="22530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142852"/>
            <a:ext cx="9143999" cy="6572273"/>
          </a:xfrm>
        </p:spPr>
        <p:txBody>
          <a:bodyPr lIns="109728" tIns="0"/>
          <a:lstStyle/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 СЛЕДУЕТ  ДЕЛАТЬ  НА  УЛИЦЕ, 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 НЕ  СТАТЬ  ЖЕРТВОЙ ПРЕСТУПЛЕНИЯ ?</a:t>
            </a:r>
          </a:p>
          <a:p>
            <a:pPr marL="533400" indent="-533400" algn="ct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обращаться к прохожим за помощью 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незнакомом городе, 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говоря, что вы турист;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7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избегать прогулок 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одиночестве 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малолюдных местах;</a:t>
            </a: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7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algn="r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3) показывать   деньги или ценные вещи.</a:t>
            </a:r>
          </a:p>
        </p:txBody>
      </p:sp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01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120430"/>
            <a:ext cx="2277928" cy="163221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 bwMode="auto">
          <a:xfrm>
            <a:off x="357188" y="214313"/>
            <a:ext cx="8334375" cy="5222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000" b="1" cap="none" dirty="0" smtClean="0">
                <a:solidFill>
                  <a:srgbClr val="006600"/>
                </a:solidFill>
                <a:effectLst/>
              </a:rPr>
              <a:t> </a:t>
            </a:r>
          </a:p>
        </p:txBody>
      </p:sp>
      <p:sp>
        <p:nvSpPr>
          <p:cNvPr id="24579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214290"/>
            <a:ext cx="9036496" cy="6357982"/>
          </a:xfrm>
        </p:spPr>
        <p:txBody>
          <a:bodyPr lIns="109728" tIns="0"/>
          <a:lstStyle/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 ВРЕМЯ  МИТИНГА  ИЛИ  ДЕМОНСТРАЦИИ 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ТОЛПЕ  ВОЗНИКЛИ  БЕСПОРЯДКИ. </a:t>
            </a:r>
          </a:p>
          <a:p>
            <a:pPr marL="533400" indent="-533400" algn="ctr" eaLnBrk="1" hangingPunct="1">
              <a:buFont typeface="Wingdings 2" pitchFamily="18" charset="2"/>
              <a:buNone/>
            </a:pP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 ВЫ  ПОСТУПИТЕ?</a:t>
            </a:r>
            <a:endParaRPr lang="ru-RU" sz="1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сцепив руки в замок на  груди,  </a:t>
            </a:r>
          </a:p>
          <a:p>
            <a:pPr marL="533400" indent="-533400" eaLnBrk="1" hangingPunct="1"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будете двигаться с толпой;</a:t>
            </a:r>
          </a:p>
          <a:p>
            <a:pPr marL="533400" indent="-533400" eaLnBrk="1" hangingPunct="1"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пойдёте в противоположную сторону </a:t>
            </a:r>
          </a:p>
          <a:p>
            <a:pPr marL="533400" indent="-533400" eaLnBrk="1" hangingPunct="1">
              <a:spcBef>
                <a:spcPts val="0"/>
              </a:spcBef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движения (против) толпы;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3) будете стараться держаться ближе </a:t>
            </a:r>
          </a:p>
          <a:p>
            <a:pPr marL="533400" indent="-533400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заборам.</a:t>
            </a:r>
          </a:p>
          <a:p>
            <a:pPr marL="533400" indent="-533400" algn="ctr" eaLnBrk="1" hangingPunct="1">
              <a:spcBef>
                <a:spcPts val="0"/>
              </a:spcBef>
              <a:buFont typeface="Wingdings 2" pitchFamily="18" charset="2"/>
              <a:buNone/>
            </a:pPr>
            <a:endParaRPr lang="ru-RU" sz="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5-конечная звезда 4">
            <a:hlinkClick r:id="rId4" action="ppaction://hlinksldjump"/>
          </p:cNvPr>
          <p:cNvSpPr/>
          <p:nvPr/>
        </p:nvSpPr>
        <p:spPr>
          <a:xfrm>
            <a:off x="785786" y="6143644"/>
            <a:ext cx="571504" cy="42862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1514</TotalTime>
  <Words>1378</Words>
  <Application>Microsoft Office PowerPoint</Application>
  <PresentationFormat>Экран (4:3)</PresentationFormat>
  <Paragraphs>819</Paragraphs>
  <Slides>49</Slides>
  <Notes>49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Trek</vt:lpstr>
      <vt:lpstr>Городская</vt:lpstr>
      <vt:lpstr>Открытая</vt:lpstr>
      <vt:lpstr>Тема Office</vt:lpstr>
      <vt:lpstr> Мультимедийная  игра  «БЕЗОПАСНОЕ  ПОВЕДЕНИЕ»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Разгадайте  ребус</vt:lpstr>
      <vt:lpstr>Презентация PowerPoint</vt:lpstr>
      <vt:lpstr>Разгадайте  ребус</vt:lpstr>
      <vt:lpstr>Разгадайте  ребус</vt:lpstr>
      <vt:lpstr>Разгадайте  ребус</vt:lpstr>
      <vt:lpstr> </vt:lpstr>
      <vt:lpstr>Разгадайте  ребус</vt:lpstr>
      <vt:lpstr>Проверка  ребусов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   Найдите  10  слов  по  теме  игры.   Слова  располагаются  по  горизонтали  и  вертикали.</vt:lpstr>
      <vt:lpstr>Презентация PowerPoint</vt:lpstr>
      <vt:lpstr> Мультимедийная  игра  «БЕЗОПАСНОЕ  ПОВЕДЕНИЕ» </vt:lpstr>
      <vt:lpstr>Презентация PowerPoint</vt:lpstr>
    </vt:vector>
  </TitlesOfParts>
  <Company>гимназия 2 Мурманск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Безопасность</dc:title>
  <dc:creator>гимназия 2 С.В.Цветков</dc:creator>
  <cp:lastModifiedBy>анна</cp:lastModifiedBy>
  <cp:revision>368</cp:revision>
  <dcterms:created xsi:type="dcterms:W3CDTF">2007-11-18T10:36:01Z</dcterms:created>
  <dcterms:modified xsi:type="dcterms:W3CDTF">2018-04-22T19:20:56Z</dcterms:modified>
</cp:coreProperties>
</file>