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42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1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56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11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23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6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31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44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77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24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17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D1BF-F74B-47C1-AF5A-8DBF64E7B3EB}" type="datetimeFigureOut">
              <a:rPr lang="ru-RU" smtClean="0"/>
              <a:t>20.03.2013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47D6A-5995-451D-ACEA-AB063F4337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83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92696"/>
            <a:ext cx="8128992" cy="523413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Групповая форма обучения младших школьников как условие реализации </a:t>
            </a:r>
            <a:r>
              <a:rPr lang="ru-RU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деятельностного</a:t>
            </a:r>
            <a:r>
              <a:rPr lang="ru-RU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подхода</a:t>
            </a:r>
            <a:endParaRPr lang="ru-RU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Рита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3429000"/>
            <a:ext cx="417646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Групповая работа</a:t>
            </a:r>
            <a:r>
              <a:rPr lang="ru-RU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 одна из самых продуктивных форм организации учебного сотрудничества </a:t>
            </a: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детей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возрастает глубина понимания учебного материала,</a:t>
            </a:r>
          </a:p>
          <a:p>
            <a:pPr lvl="0"/>
            <a:r>
              <a:rPr lang="ru-RU" dirty="0"/>
              <a:t>растёт познавательная активность и творческая самостоятельность учащихся;</a:t>
            </a:r>
          </a:p>
          <a:p>
            <a:pPr lvl="0"/>
            <a:r>
              <a:rPr lang="ru-RU" dirty="0"/>
              <a:t>сплоченность класса резко возрастает, дети начинают лучше понимать друг друга и самих себя;</a:t>
            </a:r>
          </a:p>
          <a:p>
            <a:pPr lvl="0"/>
            <a:r>
              <a:rPr lang="ru-RU" dirty="0"/>
              <a:t>растет самокритичность, дети более точно оценивают свои возможности, лучше себя контролируют;</a:t>
            </a:r>
          </a:p>
          <a:p>
            <a:pPr lvl="0"/>
            <a:r>
              <a:rPr lang="ru-RU" dirty="0"/>
              <a:t>учащиеся приобретают навыки, необходимые для жизни в обществе: откровенность, такт, умение строить свое поведение с учетом позиции других людей;</a:t>
            </a:r>
          </a:p>
          <a:p>
            <a:pPr lvl="0"/>
            <a:r>
              <a:rPr lang="ru-RU" dirty="0"/>
              <a:t>позволяет эффективно и рационально использовать время на уроке.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Процессы, протекающие в группе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самоопределение </a:t>
            </a:r>
            <a:r>
              <a:rPr lang="ru-RU" sz="2800" dirty="0" smtClean="0"/>
              <a:t>учащихся;</a:t>
            </a:r>
          </a:p>
          <a:p>
            <a:r>
              <a:rPr lang="ru-RU" sz="2800" dirty="0" smtClean="0"/>
              <a:t>процесс </a:t>
            </a:r>
            <a:r>
              <a:rPr lang="ru-RU" sz="2800" b="1" dirty="0" smtClean="0"/>
              <a:t>исследования групповой ситуации</a:t>
            </a:r>
            <a:r>
              <a:rPr lang="ru-RU" sz="2800" dirty="0" smtClean="0"/>
              <a:t> и </a:t>
            </a:r>
            <a:r>
              <a:rPr lang="ru-RU" sz="2800" b="1" dirty="0" smtClean="0"/>
              <a:t>исследования условий</a:t>
            </a:r>
            <a:r>
              <a:rPr lang="ru-RU" sz="2800" dirty="0" smtClean="0"/>
              <a:t> </a:t>
            </a:r>
            <a:r>
              <a:rPr lang="ru-RU" sz="2800" b="1" dirty="0" smtClean="0"/>
              <a:t>задачи</a:t>
            </a:r>
            <a:r>
              <a:rPr lang="ru-RU" sz="2800" dirty="0" smtClean="0"/>
              <a:t>, поставленной перед группой;</a:t>
            </a:r>
          </a:p>
          <a:p>
            <a:r>
              <a:rPr lang="ru-RU" sz="2800" dirty="0" smtClean="0"/>
              <a:t>процесс  </a:t>
            </a:r>
            <a:r>
              <a:rPr lang="ru-RU" sz="2800" b="1" dirty="0" smtClean="0"/>
              <a:t>целеполагания</a:t>
            </a:r>
            <a:r>
              <a:rPr lang="ru-RU" sz="2800" dirty="0" smtClean="0"/>
              <a:t> и </a:t>
            </a:r>
            <a:r>
              <a:rPr lang="ru-RU" sz="2800" b="1" dirty="0" smtClean="0"/>
              <a:t>постановки задач</a:t>
            </a:r>
            <a:r>
              <a:rPr lang="ru-RU" sz="2800" dirty="0" smtClean="0"/>
              <a:t> групповой работы;</a:t>
            </a:r>
          </a:p>
          <a:p>
            <a:r>
              <a:rPr lang="ru-RU" sz="2800" dirty="0" smtClean="0"/>
              <a:t> процесс </a:t>
            </a:r>
            <a:r>
              <a:rPr lang="ru-RU" sz="2800" b="1" dirty="0" smtClean="0"/>
              <a:t>мышления;</a:t>
            </a:r>
          </a:p>
          <a:p>
            <a:r>
              <a:rPr lang="ru-RU" b="1" dirty="0" smtClean="0"/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8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Этапы обучения работе в группе: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ru-RU" b="1" dirty="0"/>
              <a:t>1 этап – </a:t>
            </a:r>
            <a:r>
              <a:rPr lang="ru-RU" b="1" dirty="0" smtClean="0"/>
              <a:t>подготовительный;</a:t>
            </a:r>
            <a:endParaRPr lang="ru-RU" dirty="0"/>
          </a:p>
          <a:p>
            <a:r>
              <a:rPr lang="ru-RU" b="1" dirty="0"/>
              <a:t>2 этап: парная </a:t>
            </a:r>
            <a:r>
              <a:rPr lang="ru-RU" b="1" dirty="0" smtClean="0"/>
              <a:t>работа;</a:t>
            </a:r>
            <a:r>
              <a:rPr lang="ru-RU" dirty="0"/>
              <a:t> </a:t>
            </a:r>
          </a:p>
          <a:p>
            <a:r>
              <a:rPr lang="ru-RU" b="1" dirty="0"/>
              <a:t>3 этап: групповая работа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0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Способы формирования групп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/>
              <a:t>1.Группы </a:t>
            </a:r>
            <a:r>
              <a:rPr lang="ru-RU" dirty="0"/>
              <a:t>по желанию.</a:t>
            </a:r>
          </a:p>
          <a:p>
            <a:pPr marL="0" lvl="0" indent="0">
              <a:buNone/>
            </a:pPr>
            <a:r>
              <a:rPr lang="ru-RU" dirty="0" smtClean="0"/>
              <a:t>2.Группы</a:t>
            </a:r>
            <a:r>
              <a:rPr lang="ru-RU" dirty="0"/>
              <a:t>, сформированные лидером.</a:t>
            </a:r>
          </a:p>
          <a:p>
            <a:pPr marL="0" lvl="0" indent="0">
              <a:buNone/>
            </a:pPr>
            <a:r>
              <a:rPr lang="ru-RU" dirty="0" smtClean="0"/>
              <a:t>3.Группы</a:t>
            </a:r>
            <a:r>
              <a:rPr lang="ru-RU" dirty="0"/>
              <a:t>, формируемые педагогом.</a:t>
            </a:r>
          </a:p>
          <a:p>
            <a:pPr marL="0" lvl="0" indent="0">
              <a:buNone/>
            </a:pPr>
            <a:r>
              <a:rPr lang="ru-RU" dirty="0" smtClean="0"/>
              <a:t>4.«Случайные</a:t>
            </a:r>
            <a:r>
              <a:rPr lang="ru-RU" dirty="0"/>
              <a:t>» группы.</a:t>
            </a:r>
          </a:p>
          <a:p>
            <a:pPr marL="0" lvl="0" indent="0">
              <a:buNone/>
            </a:pPr>
            <a:r>
              <a:rPr lang="ru-RU" dirty="0" smtClean="0"/>
              <a:t>5.</a:t>
            </a:r>
            <a:r>
              <a:rPr lang="ru-RU" b="1" dirty="0" smtClean="0"/>
              <a:t>Ролевые </a:t>
            </a:r>
            <a:r>
              <a:rPr lang="ru-RU" b="1" dirty="0"/>
              <a:t>функции членов группы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0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Технологический процесс </a:t>
            </a: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групповой работы</a:t>
            </a:r>
            <a:endParaRPr lang="ru-RU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  Подготовка к выполнению группового задания.</a:t>
            </a:r>
          </a:p>
          <a:p>
            <a:pPr marL="0" indent="0">
              <a:buNone/>
            </a:pPr>
            <a:r>
              <a:rPr lang="ru-RU" dirty="0"/>
              <a:t>2.  Групповая работа.</a:t>
            </a:r>
          </a:p>
          <a:p>
            <a:pPr marL="0" indent="0">
              <a:buNone/>
            </a:pPr>
            <a:r>
              <a:rPr lang="ru-RU" dirty="0"/>
              <a:t>3.  Заключительная часть.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0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Типы группового взаимодействия младших школьников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13" y="2636912"/>
            <a:ext cx="6560751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39975"/>
            <a:ext cx="6624736" cy="317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39975"/>
            <a:ext cx="5904657" cy="277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97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</vt:lpstr>
      <vt:lpstr>Групповая работа - одна из самых продуктивных форм организации учебного сотрудничества детей </vt:lpstr>
      <vt:lpstr>  Процессы, протекающие в группе </vt:lpstr>
      <vt:lpstr>Этапы обучения работе в группе: </vt:lpstr>
      <vt:lpstr>Способы формирования групп </vt:lpstr>
      <vt:lpstr>Технологический процесс групповой работы</vt:lpstr>
      <vt:lpstr>Типы группового взаимодействия младших школьников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Рита</dc:creator>
  <cp:lastModifiedBy>Рита</cp:lastModifiedBy>
  <cp:revision>7</cp:revision>
  <dcterms:created xsi:type="dcterms:W3CDTF">2013-03-16T10:30:38Z</dcterms:created>
  <dcterms:modified xsi:type="dcterms:W3CDTF">2013-03-20T12:15:13Z</dcterms:modified>
</cp:coreProperties>
</file>